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60" r:id="rId3"/>
    <p:sldId id="261" r:id="rId4"/>
    <p:sldId id="264" r:id="rId5"/>
    <p:sldId id="257" r:id="rId6"/>
    <p:sldId id="265" r:id="rId7"/>
    <p:sldId id="258" r:id="rId8"/>
    <p:sldId id="259" r:id="rId9"/>
    <p:sldId id="262" r:id="rId10"/>
    <p:sldId id="263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E7C77-0529-F87F-869F-6694AA1784EC}" v="378" dt="2020-11-20T13:51:14.835"/>
    <p1510:client id="{42A6386B-847C-E6D5-CE57-4A7AED1EB238}" v="28" dt="2020-12-17T18:05:03.004"/>
    <p1510:client id="{50A29EB0-7C71-2EB4-633E-D1BAE02E4123}" v="161" dt="2020-12-03T18:10:05.511"/>
    <p1510:client id="{7C70F2B1-8676-6C91-62CA-D63BEB2BF214}" v="290" dt="2020-11-19T18:12:46.906"/>
    <p1510:client id="{972383C2-D6A4-40B0-9003-F5C878A0BF77}" v="286" dt="2020-11-19T16:52:17.531"/>
    <p1510:client id="{C62C7A57-755C-3F69-545B-6EA830BB087B}" v="241" dt="2020-12-10T18:26:40.646"/>
    <p1510:client id="{D61ED659-FC25-2008-F8E5-0E9B3040BAB5}" v="169" dt="2020-11-26T17:48:12.721"/>
    <p1510:client id="{E487C7FF-97E1-9EEA-36BE-2BA92182FFAA}" v="211" dt="2020-11-26T18:31:38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7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5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9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5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9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1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9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9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creativecommons.org/licenses/by-nc-sa/3.0/" TargetMode="External"/><Relationship Id="rId18" Type="http://schemas.openxmlformats.org/officeDocument/2006/relationships/image" Target="../media/image16.png"/><Relationship Id="rId3" Type="http://schemas.openxmlformats.org/officeDocument/2006/relationships/hyperlink" Target="https://www.dementiaproject.net/lgbt/over-the-rainbow-lgbt-dementia-support-and-advocacy-project-first-meeting-29-may-2014-birmingham/" TargetMode="External"/><Relationship Id="rId7" Type="http://schemas.openxmlformats.org/officeDocument/2006/relationships/hyperlink" Target="https://creativecommons.org/licenses/by-sa/3.0/" TargetMode="External"/><Relationship Id="rId12" Type="http://schemas.openxmlformats.org/officeDocument/2006/relationships/hyperlink" Target="http://smohuffmister.deviantart.com/art/The-prettiest-dirtiest-mexican-109220136" TargetMode="External"/><Relationship Id="rId17" Type="http://schemas.openxmlformats.org/officeDocument/2006/relationships/hyperlink" Target="http://www.muiniskw.org/pgCulture2b.htm" TargetMode="External"/><Relationship Id="rId2" Type="http://schemas.openxmlformats.org/officeDocument/2006/relationships/image" Target="../media/image9.pn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Crucifix_%C3%98rting_Church_Odder.jpg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5" Type="http://schemas.openxmlformats.org/officeDocument/2006/relationships/hyperlink" Target="http://www.muiniskw.org/pgCulture2b.htm" TargetMode="External"/><Relationship Id="rId10" Type="http://schemas.openxmlformats.org/officeDocument/2006/relationships/image" Target="../media/image12.jpeg"/><Relationship Id="rId19" Type="http://schemas.openxmlformats.org/officeDocument/2006/relationships/hyperlink" Target="https://en.wikipedia.org/wiki/Japanese_calligraphy" TargetMode="External"/><Relationship Id="rId4" Type="http://schemas.openxmlformats.org/officeDocument/2006/relationships/hyperlink" Target="https://creativecommons.org/licenses/by-nc/3.0/" TargetMode="External"/><Relationship Id="rId9" Type="http://schemas.openxmlformats.org/officeDocument/2006/relationships/hyperlink" Target="https://commons.wikimedia.org/wiki/File:FemalePink.svg" TargetMode="External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modern.gr/scholikos-ekfovismos-ta-profil-ton-pedion-ke-i-tropi-antimetopisis-tou-bullying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oughcookiemommy.com/2011/03/mom-clique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1B4D20-CDC7-4DF9-A2BC-4C3683AFE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103" r="6" b="8755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latin typeface="STFangsong"/>
                <a:ea typeface="STFangsong"/>
                <a:cs typeface="Calibri Light"/>
              </a:rPr>
              <a:t>Community-Centered Values</a:t>
            </a:r>
            <a:endParaRPr lang="en-US" sz="7200">
              <a:latin typeface="STFangsong"/>
              <a:ea typeface="STFangsong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dirty="0">
                <a:cs typeface="Calibri"/>
              </a:rPr>
              <a:t>Me &amp; My World</a:t>
            </a:r>
            <a:endParaRPr lang="en-US" sz="32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B95C4-055A-4AA7-A26E-48FC448BC93B}"/>
              </a:ext>
            </a:extLst>
          </p:cNvPr>
          <p:cNvSpPr txBox="1"/>
          <p:nvPr/>
        </p:nvSpPr>
        <p:spPr>
          <a:xfrm>
            <a:off x="638882" y="3577456"/>
            <a:ext cx="10909640" cy="16878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10000" dirty="0">
                <a:latin typeface="STFangsong"/>
                <a:ea typeface="STFangsong"/>
                <a:cs typeface="+mj-cs"/>
              </a:rPr>
              <a:t>Make a list of the cliques that exist in your school. </a:t>
            </a:r>
          </a:p>
        </p:txBody>
      </p:sp>
      <p:pic>
        <p:nvPicPr>
          <p:cNvPr id="6" name="Graphic 5" descr="Check List">
            <a:extLst>
              <a:ext uri="{FF2B5EF4-FFF2-40B4-BE49-F238E27FC236}">
                <a16:creationId xmlns:a16="http://schemas.microsoft.com/office/drawing/2014/main" id="{D4655256-45EF-4859-A65D-4482FE37C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49265" y="591670"/>
            <a:ext cx="2688873" cy="2688873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BA6B1"/>
          </a:solidFill>
          <a:ln w="38100" cap="rnd">
            <a:solidFill>
              <a:srgbClr val="3BA6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26">
            <a:extLst>
              <a:ext uri="{FF2B5EF4-FFF2-40B4-BE49-F238E27FC236}">
                <a16:creationId xmlns:a16="http://schemas.microsoft.com/office/drawing/2014/main" id="{F28B82B1-E269-4325-A665-6CFE5DEE5D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ooter Placeholder 27">
            <a:extLst>
              <a:ext uri="{FF2B5EF4-FFF2-40B4-BE49-F238E27FC236}">
                <a16:creationId xmlns:a16="http://schemas.microsoft.com/office/drawing/2014/main" id="{7C700527-76FD-4DF4-A597-6F5E089CA0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8">
            <a:extLst>
              <a:ext uri="{FF2B5EF4-FFF2-40B4-BE49-F238E27FC236}">
                <a16:creationId xmlns:a16="http://schemas.microsoft.com/office/drawing/2014/main" id="{B5EA49A9-01EB-4D60-A392-7DC9B625D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C369D-23A4-4E30-871C-A2EC95AD5E27}"/>
              </a:ext>
            </a:extLst>
          </p:cNvPr>
          <p:cNvSpPr txBox="1"/>
          <p:nvPr/>
        </p:nvSpPr>
        <p:spPr>
          <a:xfrm rot="900000">
            <a:off x="7844287" y="813759"/>
            <a:ext cx="4037162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STFangsong"/>
                <a:ea typeface="STFangsong"/>
              </a:rPr>
              <a:t>***Remember a list requires a title and bullets.***</a:t>
            </a:r>
          </a:p>
        </p:txBody>
      </p:sp>
    </p:spTree>
    <p:extLst>
      <p:ext uri="{BB962C8B-B14F-4D97-AF65-F5344CB8AC3E}">
        <p14:creationId xmlns:p14="http://schemas.microsoft.com/office/powerpoint/2010/main" val="3335956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51">
            <a:extLst>
              <a:ext uri="{FF2B5EF4-FFF2-40B4-BE49-F238E27FC236}">
                <a16:creationId xmlns:a16="http://schemas.microsoft.com/office/drawing/2014/main" id="{5E0D0E5A-6E97-46A9-AF74-EAEA1E044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9417" y="6756322"/>
            <a:ext cx="5657849" cy="101678"/>
          </a:xfrm>
          <a:custGeom>
            <a:avLst/>
            <a:gdLst>
              <a:gd name="connsiteX0" fmla="*/ 0 w 2374107"/>
              <a:gd name="connsiteY0" fmla="*/ 0 h 45719"/>
              <a:gd name="connsiteX1" fmla="*/ 2374107 w 2374107"/>
              <a:gd name="connsiteY1" fmla="*/ 0 h 45719"/>
              <a:gd name="connsiteX2" fmla="*/ 2374107 w 2374107"/>
              <a:gd name="connsiteY2" fmla="*/ 45719 h 45719"/>
              <a:gd name="connsiteX3" fmla="*/ 0 w 2374107"/>
              <a:gd name="connsiteY3" fmla="*/ 45719 h 45719"/>
              <a:gd name="connsiteX4" fmla="*/ 0 w 2374107"/>
              <a:gd name="connsiteY4" fmla="*/ 0 h 45719"/>
              <a:gd name="connsiteX0" fmla="*/ 0 w 2430067"/>
              <a:gd name="connsiteY0" fmla="*/ 0 h 64769"/>
              <a:gd name="connsiteX1" fmla="*/ 2430067 w 2430067"/>
              <a:gd name="connsiteY1" fmla="*/ 19050 h 64769"/>
              <a:gd name="connsiteX2" fmla="*/ 2430067 w 2430067"/>
              <a:gd name="connsiteY2" fmla="*/ 64769 h 64769"/>
              <a:gd name="connsiteX3" fmla="*/ 55960 w 2430067"/>
              <a:gd name="connsiteY3" fmla="*/ 64769 h 64769"/>
              <a:gd name="connsiteX4" fmla="*/ 0 w 2430067"/>
              <a:gd name="connsiteY4" fmla="*/ 0 h 64769"/>
              <a:gd name="connsiteX0" fmla="*/ 0 w 2431088"/>
              <a:gd name="connsiteY0" fmla="*/ 0 h 94534"/>
              <a:gd name="connsiteX1" fmla="*/ 2431088 w 2431088"/>
              <a:gd name="connsiteY1" fmla="*/ 48815 h 94534"/>
              <a:gd name="connsiteX2" fmla="*/ 2431088 w 2431088"/>
              <a:gd name="connsiteY2" fmla="*/ 94534 h 94534"/>
              <a:gd name="connsiteX3" fmla="*/ 56981 w 2431088"/>
              <a:gd name="connsiteY3" fmla="*/ 94534 h 94534"/>
              <a:gd name="connsiteX4" fmla="*/ 0 w 2431088"/>
              <a:gd name="connsiteY4" fmla="*/ 0 h 94534"/>
              <a:gd name="connsiteX0" fmla="*/ 0 w 2425473"/>
              <a:gd name="connsiteY0" fmla="*/ 0 h 101678"/>
              <a:gd name="connsiteX1" fmla="*/ 2425473 w 2425473"/>
              <a:gd name="connsiteY1" fmla="*/ 55959 h 101678"/>
              <a:gd name="connsiteX2" fmla="*/ 2425473 w 2425473"/>
              <a:gd name="connsiteY2" fmla="*/ 101678 h 101678"/>
              <a:gd name="connsiteX3" fmla="*/ 51366 w 2425473"/>
              <a:gd name="connsiteY3" fmla="*/ 101678 h 101678"/>
              <a:gd name="connsiteX4" fmla="*/ 0 w 2425473"/>
              <a:gd name="connsiteY4" fmla="*/ 0 h 1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473" h="101678">
                <a:moveTo>
                  <a:pt x="0" y="0"/>
                </a:moveTo>
                <a:lnTo>
                  <a:pt x="2425473" y="55959"/>
                </a:lnTo>
                <a:lnTo>
                  <a:pt x="2425473" y="101678"/>
                </a:lnTo>
                <a:lnTo>
                  <a:pt x="51366" y="1016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52">
            <a:extLst>
              <a:ext uri="{FF2B5EF4-FFF2-40B4-BE49-F238E27FC236}">
                <a16:creationId xmlns:a16="http://schemas.microsoft.com/office/drawing/2014/main" id="{E197A7FD-CD8D-4609-AE35-64C89063E3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8697" y="6809135"/>
            <a:ext cx="160496" cy="48864"/>
          </a:xfrm>
          <a:custGeom>
            <a:avLst/>
            <a:gdLst>
              <a:gd name="connsiteX0" fmla="*/ 0 w 91440"/>
              <a:gd name="connsiteY0" fmla="*/ 0 h 27432"/>
              <a:gd name="connsiteX1" fmla="*/ 91440 w 91440"/>
              <a:gd name="connsiteY1" fmla="*/ 0 h 27432"/>
              <a:gd name="connsiteX2" fmla="*/ 91440 w 91440"/>
              <a:gd name="connsiteY2" fmla="*/ 27432 h 27432"/>
              <a:gd name="connsiteX3" fmla="*/ 0 w 91440"/>
              <a:gd name="connsiteY3" fmla="*/ 27432 h 27432"/>
              <a:gd name="connsiteX4" fmla="*/ 0 w 91440"/>
              <a:gd name="connsiteY4" fmla="*/ 0 h 27432"/>
              <a:gd name="connsiteX0" fmla="*/ 0 w 128350"/>
              <a:gd name="connsiteY0" fmla="*/ 0 h 36957"/>
              <a:gd name="connsiteX1" fmla="*/ 128350 w 128350"/>
              <a:gd name="connsiteY1" fmla="*/ 9525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28350"/>
              <a:gd name="connsiteY0" fmla="*/ 0 h 36957"/>
              <a:gd name="connsiteX1" fmla="*/ 83106 w 128350"/>
              <a:gd name="connsiteY1" fmla="*/ 11906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62878"/>
              <a:gd name="connsiteY0" fmla="*/ 0 h 44101"/>
              <a:gd name="connsiteX1" fmla="*/ 117634 w 162878"/>
              <a:gd name="connsiteY1" fmla="*/ 19050 h 44101"/>
              <a:gd name="connsiteX2" fmla="*/ 162878 w 162878"/>
              <a:gd name="connsiteY2" fmla="*/ 44101 h 44101"/>
              <a:gd name="connsiteX3" fmla="*/ 71438 w 162878"/>
              <a:gd name="connsiteY3" fmla="*/ 44101 h 44101"/>
              <a:gd name="connsiteX4" fmla="*/ 0 w 162878"/>
              <a:gd name="connsiteY4" fmla="*/ 0 h 44101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9056 w 160496"/>
              <a:gd name="connsiteY3" fmla="*/ 48864 h 48864"/>
              <a:gd name="connsiteX4" fmla="*/ 0 w 160496"/>
              <a:gd name="connsiteY4" fmla="*/ 0 h 48864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1912 w 160496"/>
              <a:gd name="connsiteY3" fmla="*/ 48864 h 48864"/>
              <a:gd name="connsiteX4" fmla="*/ 0 w 160496"/>
              <a:gd name="connsiteY4" fmla="*/ 0 h 4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96" h="48864">
                <a:moveTo>
                  <a:pt x="0" y="0"/>
                </a:moveTo>
                <a:lnTo>
                  <a:pt x="115252" y="23813"/>
                </a:lnTo>
                <a:lnTo>
                  <a:pt x="160496" y="48864"/>
                </a:lnTo>
                <a:lnTo>
                  <a:pt x="61912" y="488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rgbClr val="3BA6B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1A61B-A0CB-4400-88E5-A8C794B39635}"/>
              </a:ext>
            </a:extLst>
          </p:cNvPr>
          <p:cNvSpPr txBox="1"/>
          <p:nvPr/>
        </p:nvSpPr>
        <p:spPr>
          <a:xfrm>
            <a:off x="2630603" y="1027196"/>
            <a:ext cx="7074568" cy="289897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8800" dirty="0">
                <a:solidFill>
                  <a:srgbClr val="FFFFFF"/>
                </a:solidFill>
                <a:latin typeface="STFangsong"/>
                <a:ea typeface="STFangsong"/>
                <a:cs typeface="+mj-cs"/>
              </a:rPr>
              <a:t>Define Discrimination. 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C0B64B74-19BE-47D9-8BB8-7081BF0E0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8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BA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018AEC-D305-46EF-B649-31A1587AB0E0}"/>
              </a:ext>
            </a:extLst>
          </p:cNvPr>
          <p:cNvSpPr txBox="1"/>
          <p:nvPr/>
        </p:nvSpPr>
        <p:spPr>
          <a:xfrm>
            <a:off x="557784" y="484632"/>
            <a:ext cx="6362129" cy="356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bg1"/>
                </a:solidFill>
                <a:latin typeface="STFangsong"/>
                <a:ea typeface="STFangsong"/>
                <a:cs typeface="+mj-cs"/>
              </a:rPr>
              <a:t>Make a list of at least five different groups of peoples who have faced discrimination in history.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435" y="42521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hart, sunburst chart&#10;&#10;Description automatically generated">
            <a:extLst>
              <a:ext uri="{FF2B5EF4-FFF2-40B4-BE49-F238E27FC236}">
                <a16:creationId xmlns:a16="http://schemas.microsoft.com/office/drawing/2014/main" id="{ADB666C4-2495-4F2E-B1D1-BD27875D3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358059" y="3566160"/>
            <a:ext cx="3031109" cy="3008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413C6B-9807-4530-8EDC-DFB52E630BCB}"/>
              </a:ext>
            </a:extLst>
          </p:cNvPr>
          <p:cNvSpPr txBox="1"/>
          <p:nvPr/>
        </p:nvSpPr>
        <p:spPr>
          <a:xfrm>
            <a:off x="9949351" y="6374481"/>
            <a:ext cx="143981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Picture 7" descr="A pair of shoes&#10;&#10;Description automatically generated">
            <a:extLst>
              <a:ext uri="{FF2B5EF4-FFF2-40B4-BE49-F238E27FC236}">
                <a16:creationId xmlns:a16="http://schemas.microsoft.com/office/drawing/2014/main" id="{AE489830-DEC8-4898-9C92-9D5B541F1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289984" y="84601"/>
            <a:ext cx="2786331" cy="1771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50056B-E040-4A2D-A4DC-D3A330ABA7DE}"/>
              </a:ext>
            </a:extLst>
          </p:cNvPr>
          <p:cNvSpPr txBox="1"/>
          <p:nvPr/>
        </p:nvSpPr>
        <p:spPr>
          <a:xfrm>
            <a:off x="8879456" y="1971226"/>
            <a:ext cx="2599427" cy="303123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en-US">
                <a:hlinkClick r:id="rId6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7"/>
              </a:rPr>
              <a:t>CC BY-SA</a:t>
            </a:r>
            <a:r>
              <a:rPr lang="en-US"/>
              <a:t>.</a:t>
            </a:r>
          </a:p>
        </p:txBody>
      </p:sp>
      <p:pic>
        <p:nvPicPr>
          <p:cNvPr id="10" name="Picture 10" descr="Shape, icon&#10;&#10;Description automatically generated">
            <a:extLst>
              <a:ext uri="{FF2B5EF4-FFF2-40B4-BE49-F238E27FC236}">
                <a16:creationId xmlns:a16="http://schemas.microsoft.com/office/drawing/2014/main" id="{252D4ACB-E634-4DB7-BD25-79A7A9D6BB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398228" y="3830129"/>
            <a:ext cx="1963997" cy="30077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D10D00-8D57-4B70-B568-F7FB23A01401}"/>
              </a:ext>
            </a:extLst>
          </p:cNvPr>
          <p:cNvSpPr txBox="1"/>
          <p:nvPr/>
        </p:nvSpPr>
        <p:spPr>
          <a:xfrm>
            <a:off x="1562790" y="5270740"/>
            <a:ext cx="1101366" cy="31750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r>
              <a:rPr lang="en-US">
                <a:hlinkClick r:id="rId9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7"/>
              </a:rPr>
              <a:t>CC BY-SA</a:t>
            </a:r>
            <a:r>
              <a:rPr lang="en-US"/>
              <a:t>.</a:t>
            </a:r>
          </a:p>
        </p:txBody>
      </p:sp>
      <p:pic>
        <p:nvPicPr>
          <p:cNvPr id="13" name="Picture 13" descr="Free Images : man, person, black and white, people, boy ...">
            <a:extLst>
              <a:ext uri="{FF2B5EF4-FFF2-40B4-BE49-F238E27FC236}">
                <a16:creationId xmlns:a16="http://schemas.microsoft.com/office/drawing/2014/main" id="{092001F2-ABB6-45D4-9EA5-A6E8B85338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0325" y="4354902"/>
            <a:ext cx="2743200" cy="1828800"/>
          </a:xfrm>
          <a:prstGeom prst="rect">
            <a:avLst/>
          </a:prstGeom>
        </p:spPr>
      </p:pic>
      <p:pic>
        <p:nvPicPr>
          <p:cNvPr id="14" name="Picture 14" descr="A picture containing person, young, child, looking&#10;&#10;Description automatically generated">
            <a:extLst>
              <a:ext uri="{FF2B5EF4-FFF2-40B4-BE49-F238E27FC236}">
                <a16:creationId xmlns:a16="http://schemas.microsoft.com/office/drawing/2014/main" id="{5280AA4E-02E7-4357-91D6-E4D43D45ED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5658928" y="5069198"/>
            <a:ext cx="2355011" cy="15791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18ACD3-0677-4017-916E-51E7417539E6}"/>
              </a:ext>
            </a:extLst>
          </p:cNvPr>
          <p:cNvSpPr txBox="1"/>
          <p:nvPr/>
        </p:nvSpPr>
        <p:spPr>
          <a:xfrm>
            <a:off x="5932098" y="6576654"/>
            <a:ext cx="1607388" cy="23123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12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13"/>
              </a:rPr>
              <a:t>CC BY-SA-NC</a:t>
            </a:r>
            <a:r>
              <a:rPr lang="en-US"/>
              <a:t>.</a:t>
            </a:r>
          </a:p>
        </p:txBody>
      </p:sp>
      <p:pic>
        <p:nvPicPr>
          <p:cNvPr id="5" name="Picture 6" descr="Star Religious Hebrew · Free vector graphic on Pixabay">
            <a:extLst>
              <a:ext uri="{FF2B5EF4-FFF2-40B4-BE49-F238E27FC236}">
                <a16:creationId xmlns:a16="http://schemas.microsoft.com/office/drawing/2014/main" id="{9E39FC43-A5CC-4553-90F6-99610F0BB0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8060" y="3679041"/>
            <a:ext cx="2743199" cy="31805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261990-5199-478B-8E85-E44744491E02}"/>
              </a:ext>
            </a:extLst>
          </p:cNvPr>
          <p:cNvSpPr txBox="1"/>
          <p:nvPr/>
        </p:nvSpPr>
        <p:spPr>
          <a:xfrm>
            <a:off x="6926292" y="4675517"/>
            <a:ext cx="19050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15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13"/>
              </a:rPr>
              <a:t>CC BY-SA-NC</a:t>
            </a:r>
            <a:r>
              <a:rPr lang="en-US"/>
              <a:t>.</a:t>
            </a:r>
          </a:p>
        </p:txBody>
      </p:sp>
      <p:pic>
        <p:nvPicPr>
          <p:cNvPr id="17" name="Picture 17" descr="Diagram&#10;&#10;Description automatically generated">
            <a:extLst>
              <a:ext uri="{FF2B5EF4-FFF2-40B4-BE49-F238E27FC236}">
                <a16:creationId xmlns:a16="http://schemas.microsoft.com/office/drawing/2014/main" id="{AD4816B6-C6BB-4C91-B1BF-7DF9199527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xmlns="" r:id="rId17"/>
              </a:ext>
            </a:extLst>
          </a:blip>
          <a:stretch>
            <a:fillRect/>
          </a:stretch>
        </p:blipFill>
        <p:spPr>
          <a:xfrm>
            <a:off x="6926292" y="1779917"/>
            <a:ext cx="1905000" cy="2895600"/>
          </a:xfrm>
          <a:prstGeom prst="rect">
            <a:avLst/>
          </a:prstGeom>
        </p:spPr>
      </p:pic>
      <p:pic>
        <p:nvPicPr>
          <p:cNvPr id="27" name="Picture 27" descr="A picture containing shape&#10;&#10;Description automatically generated">
            <a:extLst>
              <a:ext uri="{FF2B5EF4-FFF2-40B4-BE49-F238E27FC236}">
                <a16:creationId xmlns:a16="http://schemas.microsoft.com/office/drawing/2014/main" id="{3013DD87-735A-4992-9FE9-1C3D45704D5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xmlns="" r:id="rId19"/>
              </a:ext>
            </a:extLst>
          </a:blip>
          <a:stretch>
            <a:fillRect/>
          </a:stretch>
        </p:blipFill>
        <p:spPr>
          <a:xfrm>
            <a:off x="9142190" y="2636809"/>
            <a:ext cx="1498863" cy="318027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F65C948-8932-415B-8069-61BEDEE56BC9}"/>
              </a:ext>
            </a:extLst>
          </p:cNvPr>
          <p:cNvSpPr txBox="1"/>
          <p:nvPr/>
        </p:nvSpPr>
        <p:spPr>
          <a:xfrm>
            <a:off x="8725139" y="5903344"/>
            <a:ext cx="1053381" cy="23123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19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7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49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186C3EA8-9EDE-458A-8B08-F37ADE976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769" r="-1" b="1679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A9B885-611F-49A7-834D-6DDE628E2D14}"/>
              </a:ext>
            </a:extLst>
          </p:cNvPr>
          <p:cNvSpPr txBox="1"/>
          <p:nvPr/>
        </p:nvSpPr>
        <p:spPr>
          <a:xfrm>
            <a:off x="1524000" y="1122363"/>
            <a:ext cx="9144000" cy="30632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85000" lnSpcReduction="1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9600" dirty="0">
                <a:latin typeface="STFangsong"/>
                <a:ea typeface="STFangsong"/>
                <a:cs typeface="+mj-cs"/>
              </a:rPr>
              <a:t>Define bully, victim and bystander.</a:t>
            </a: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C2EF4-26D6-4062-AE8E-4FD97B954A81}"/>
              </a:ext>
            </a:extLst>
          </p:cNvPr>
          <p:cNvSpPr txBox="1"/>
          <p:nvPr/>
        </p:nvSpPr>
        <p:spPr>
          <a:xfrm>
            <a:off x="10664174" y="6657945"/>
            <a:ext cx="152477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335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E48B1C-A97B-4BE7-8197-0E2FB8875B09}"/>
              </a:ext>
            </a:extLst>
          </p:cNvPr>
          <p:cNvSpPr txBox="1"/>
          <p:nvPr/>
        </p:nvSpPr>
        <p:spPr>
          <a:xfrm>
            <a:off x="838200" y="451381"/>
            <a:ext cx="10512552" cy="40665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200" dirty="0">
                <a:solidFill>
                  <a:srgbClr val="3BA6B1"/>
                </a:solidFill>
                <a:latin typeface="STFangsong"/>
                <a:ea typeface="STFangsong"/>
                <a:cs typeface="+mj-cs"/>
              </a:rPr>
              <a:t>Create a slide depicting the difference between bullying and conflict.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BA6B1"/>
          </a:solidFill>
          <a:ln w="38100" cap="rnd">
            <a:solidFill>
              <a:srgbClr val="3BA6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3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3BA6B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5567A4-300C-41D1-AD1B-F965CDB402C2}"/>
              </a:ext>
            </a:extLst>
          </p:cNvPr>
          <p:cNvSpPr txBox="1"/>
          <p:nvPr/>
        </p:nvSpPr>
        <p:spPr>
          <a:xfrm>
            <a:off x="5622061" y="762538"/>
            <a:ext cx="5649349" cy="31998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solidFill>
                  <a:srgbClr val="FBF9F6"/>
                </a:solidFill>
                <a:latin typeface="STFangsong"/>
                <a:ea typeface="STFangsong"/>
                <a:cs typeface="+mj-cs"/>
              </a:rPr>
              <a:t>Copy 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solidFill>
                  <a:srgbClr val="FBF9F6"/>
                </a:solidFill>
                <a:latin typeface="STFangsong"/>
                <a:ea typeface="STFangsong"/>
                <a:cs typeface="+mj-cs"/>
              </a:rPr>
              <a:t>Right Matters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27432"/>
          </a:xfrm>
          <a:custGeom>
            <a:avLst/>
            <a:gdLst>
              <a:gd name="connsiteX0" fmla="*/ 0 w 5303520"/>
              <a:gd name="connsiteY0" fmla="*/ 0 h 27432"/>
              <a:gd name="connsiteX1" fmla="*/ 556870 w 5303520"/>
              <a:gd name="connsiteY1" fmla="*/ 0 h 27432"/>
              <a:gd name="connsiteX2" fmla="*/ 1272845 w 5303520"/>
              <a:gd name="connsiteY2" fmla="*/ 0 h 27432"/>
              <a:gd name="connsiteX3" fmla="*/ 1882750 w 5303520"/>
              <a:gd name="connsiteY3" fmla="*/ 0 h 27432"/>
              <a:gd name="connsiteX4" fmla="*/ 2439619 w 5303520"/>
              <a:gd name="connsiteY4" fmla="*/ 0 h 27432"/>
              <a:gd name="connsiteX5" fmla="*/ 3155594 w 5303520"/>
              <a:gd name="connsiteY5" fmla="*/ 0 h 27432"/>
              <a:gd name="connsiteX6" fmla="*/ 3818534 w 5303520"/>
              <a:gd name="connsiteY6" fmla="*/ 0 h 27432"/>
              <a:gd name="connsiteX7" fmla="*/ 4481474 w 5303520"/>
              <a:gd name="connsiteY7" fmla="*/ 0 h 27432"/>
              <a:gd name="connsiteX8" fmla="*/ 5303520 w 5303520"/>
              <a:gd name="connsiteY8" fmla="*/ 0 h 27432"/>
              <a:gd name="connsiteX9" fmla="*/ 5303520 w 5303520"/>
              <a:gd name="connsiteY9" fmla="*/ 27432 h 27432"/>
              <a:gd name="connsiteX10" fmla="*/ 4746650 w 5303520"/>
              <a:gd name="connsiteY10" fmla="*/ 27432 h 27432"/>
              <a:gd name="connsiteX11" fmla="*/ 4242816 w 5303520"/>
              <a:gd name="connsiteY11" fmla="*/ 27432 h 27432"/>
              <a:gd name="connsiteX12" fmla="*/ 3526841 w 5303520"/>
              <a:gd name="connsiteY12" fmla="*/ 27432 h 27432"/>
              <a:gd name="connsiteX13" fmla="*/ 2969971 w 5303520"/>
              <a:gd name="connsiteY13" fmla="*/ 27432 h 27432"/>
              <a:gd name="connsiteX14" fmla="*/ 2253996 w 5303520"/>
              <a:gd name="connsiteY14" fmla="*/ 27432 h 27432"/>
              <a:gd name="connsiteX15" fmla="*/ 1484986 w 5303520"/>
              <a:gd name="connsiteY15" fmla="*/ 27432 h 27432"/>
              <a:gd name="connsiteX16" fmla="*/ 875081 w 5303520"/>
              <a:gd name="connsiteY16" fmla="*/ 27432 h 27432"/>
              <a:gd name="connsiteX17" fmla="*/ 0 w 5303520"/>
              <a:gd name="connsiteY17" fmla="*/ 27432 h 27432"/>
              <a:gd name="connsiteX18" fmla="*/ 0 w 530352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27432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3593" y="13343"/>
                  <a:pt x="5303797" y="14402"/>
                  <a:pt x="5303520" y="27432"/>
                </a:cubicBezTo>
                <a:cubicBezTo>
                  <a:pt x="5132450" y="9645"/>
                  <a:pt x="4953391" y="27858"/>
                  <a:pt x="4746650" y="27432"/>
                </a:cubicBezTo>
                <a:cubicBezTo>
                  <a:pt x="4539909" y="27007"/>
                  <a:pt x="4361261" y="16312"/>
                  <a:pt x="4242816" y="27432"/>
                </a:cubicBezTo>
                <a:cubicBezTo>
                  <a:pt x="4124371" y="38552"/>
                  <a:pt x="3754907" y="30170"/>
                  <a:pt x="3526841" y="27432"/>
                </a:cubicBezTo>
                <a:cubicBezTo>
                  <a:pt x="3298775" y="24694"/>
                  <a:pt x="3164473" y="13057"/>
                  <a:pt x="2969971" y="27432"/>
                </a:cubicBezTo>
                <a:cubicBezTo>
                  <a:pt x="2775469" y="41808"/>
                  <a:pt x="2608536" y="11194"/>
                  <a:pt x="2253996" y="27432"/>
                </a:cubicBezTo>
                <a:cubicBezTo>
                  <a:pt x="1899456" y="43670"/>
                  <a:pt x="1752044" y="37933"/>
                  <a:pt x="1484986" y="27432"/>
                </a:cubicBezTo>
                <a:cubicBezTo>
                  <a:pt x="1217928" y="16932"/>
                  <a:pt x="1060609" y="4360"/>
                  <a:pt x="875081" y="27432"/>
                </a:cubicBezTo>
                <a:cubicBezTo>
                  <a:pt x="689553" y="50504"/>
                  <a:pt x="188846" y="34372"/>
                  <a:pt x="0" y="27432"/>
                </a:cubicBezTo>
                <a:cubicBezTo>
                  <a:pt x="-1027" y="16774"/>
                  <a:pt x="589" y="8401"/>
                  <a:pt x="0" y="0"/>
                </a:cubicBezTo>
                <a:close/>
              </a:path>
              <a:path w="5303520" h="27432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3295" y="13080"/>
                  <a:pt x="5304172" y="14823"/>
                  <a:pt x="5303520" y="27432"/>
                </a:cubicBezTo>
                <a:cubicBezTo>
                  <a:pt x="5082751" y="27600"/>
                  <a:pt x="4993374" y="33244"/>
                  <a:pt x="4746650" y="27432"/>
                </a:cubicBezTo>
                <a:cubicBezTo>
                  <a:pt x="4499926" y="21621"/>
                  <a:pt x="4368648" y="1957"/>
                  <a:pt x="4083710" y="27432"/>
                </a:cubicBezTo>
                <a:cubicBezTo>
                  <a:pt x="3798772" y="52907"/>
                  <a:pt x="3729434" y="14645"/>
                  <a:pt x="3473806" y="27432"/>
                </a:cubicBezTo>
                <a:cubicBezTo>
                  <a:pt x="3218178" y="40219"/>
                  <a:pt x="3056855" y="39147"/>
                  <a:pt x="2704795" y="27432"/>
                </a:cubicBezTo>
                <a:cubicBezTo>
                  <a:pt x="2352735" y="15717"/>
                  <a:pt x="2319447" y="38401"/>
                  <a:pt x="1935785" y="27432"/>
                </a:cubicBezTo>
                <a:cubicBezTo>
                  <a:pt x="1552123" y="16464"/>
                  <a:pt x="1532619" y="8678"/>
                  <a:pt x="1378915" y="27432"/>
                </a:cubicBezTo>
                <a:cubicBezTo>
                  <a:pt x="1225211" y="46187"/>
                  <a:pt x="1038692" y="43452"/>
                  <a:pt x="715975" y="27432"/>
                </a:cubicBezTo>
                <a:cubicBezTo>
                  <a:pt x="393258" y="11412"/>
                  <a:pt x="303768" y="36088"/>
                  <a:pt x="0" y="27432"/>
                </a:cubicBezTo>
                <a:cubicBezTo>
                  <a:pt x="151" y="17585"/>
                  <a:pt x="-198" y="13251"/>
                  <a:pt x="0" y="0"/>
                </a:cubicBezTo>
                <a:close/>
              </a:path>
            </a:pathLst>
          </a:custGeom>
          <a:solidFill>
            <a:srgbClr val="FBF9F6"/>
          </a:solidFill>
          <a:ln w="41275" cap="rnd">
            <a:solidFill>
              <a:srgbClr val="FBF9F6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0EF71-A805-415B-A5BA-20DE146CE378}"/>
              </a:ext>
            </a:extLst>
          </p:cNvPr>
          <p:cNvSpPr txBox="1"/>
          <p:nvPr/>
        </p:nvSpPr>
        <p:spPr>
          <a:xfrm>
            <a:off x="7742747" y="5370483"/>
            <a:ext cx="2743200" cy="858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2FAC5-48D0-41BC-9C96-E58437F981CD}"/>
              </a:ext>
            </a:extLst>
          </p:cNvPr>
          <p:cNvSpPr txBox="1"/>
          <p:nvPr/>
        </p:nvSpPr>
        <p:spPr>
          <a:xfrm>
            <a:off x="5628376" y="4406301"/>
            <a:ext cx="6251275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STFangsong"/>
                <a:ea typeface="STFangsong"/>
              </a:rPr>
              <a:t>If you add pictures or anything else from the internet to your PowerPoint presentation it is important to site where you got it.</a:t>
            </a:r>
          </a:p>
        </p:txBody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B21565-2310-42C9-A399-F540150C5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76" y="494581"/>
            <a:ext cx="3189976" cy="5078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A47FE4-F3B8-46C0-9642-B96FE2291237}"/>
              </a:ext>
            </a:extLst>
          </p:cNvPr>
          <p:cNvSpPr txBox="1"/>
          <p:nvPr/>
        </p:nvSpPr>
        <p:spPr>
          <a:xfrm>
            <a:off x="1892060" y="571643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https://www.yumpu.com/en/document/view/22714561/copyright-matters-st-clair-cds-board</a:t>
            </a:r>
          </a:p>
        </p:txBody>
      </p:sp>
    </p:spTree>
    <p:extLst>
      <p:ext uri="{BB962C8B-B14F-4D97-AF65-F5344CB8AC3E}">
        <p14:creationId xmlns:p14="http://schemas.microsoft.com/office/powerpoint/2010/main" val="129317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A53311-4034-4DE2-9A73-4BA0EAFE6B22}"/>
              </a:ext>
            </a:extLst>
          </p:cNvPr>
          <p:cNvSpPr txBox="1"/>
          <p:nvPr/>
        </p:nvSpPr>
        <p:spPr>
          <a:xfrm>
            <a:off x="638882" y="3577456"/>
            <a:ext cx="10909640" cy="16878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500" dirty="0">
                <a:latin typeface="STFangsong"/>
                <a:ea typeface="STFangsong"/>
                <a:cs typeface="+mj-cs"/>
              </a:rPr>
              <a:t>Please use proper mechanics of English writing, grammar and the 6+1 traits when writing. Your work will be marked accordingly.</a:t>
            </a:r>
            <a:endParaRPr lang="en-US" dirty="0">
              <a:cs typeface="+mj-cs"/>
            </a:endParaRPr>
          </a:p>
        </p:txBody>
      </p:sp>
      <p:pic>
        <p:nvPicPr>
          <p:cNvPr id="6" name="Graphic 5" descr="Pencil">
            <a:extLst>
              <a:ext uri="{FF2B5EF4-FFF2-40B4-BE49-F238E27FC236}">
                <a16:creationId xmlns:a16="http://schemas.microsoft.com/office/drawing/2014/main" id="{D8EE480E-62AE-4396-AD6E-782FFDDFB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49265" y="591670"/>
            <a:ext cx="2688873" cy="2688873"/>
          </a:xfrm>
          <a:prstGeom prst="rect">
            <a:avLst/>
          </a:prstGeom>
        </p:spPr>
      </p:pic>
      <p:sp>
        <p:nvSpPr>
          <p:cNvPr id="24" name="Rectangle 6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BA6B1"/>
          </a:solidFill>
          <a:ln w="38100" cap="rnd">
            <a:solidFill>
              <a:srgbClr val="3BA6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ate Placeholder 26">
            <a:extLst>
              <a:ext uri="{FF2B5EF4-FFF2-40B4-BE49-F238E27FC236}">
                <a16:creationId xmlns:a16="http://schemas.microsoft.com/office/drawing/2014/main" id="{F28B82B1-E269-4325-A665-6CFE5DEE5D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7C700527-76FD-4DF4-A597-6F5E089CA0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Slide Number Placeholder 28">
            <a:extLst>
              <a:ext uri="{FF2B5EF4-FFF2-40B4-BE49-F238E27FC236}">
                <a16:creationId xmlns:a16="http://schemas.microsoft.com/office/drawing/2014/main" id="{B5EA49A9-01EB-4D60-A392-7DC9B625D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0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F5C03-AEED-4A4A-A825-A89DE9D8A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8119" r="-1" b="16862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C01DBC-7FC0-4E11-9566-95263D1CD973}"/>
              </a:ext>
            </a:extLst>
          </p:cNvPr>
          <p:cNvSpPr txBox="1"/>
          <p:nvPr/>
        </p:nvSpPr>
        <p:spPr>
          <a:xfrm>
            <a:off x="201284" y="705420"/>
            <a:ext cx="11789432" cy="333641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10800" dirty="0">
                <a:solidFill>
                  <a:schemeClr val="bg1"/>
                </a:solidFill>
                <a:latin typeface="STFangsong"/>
                <a:ea typeface="STFangsong"/>
                <a:cs typeface="+mj-cs"/>
              </a:rPr>
              <a:t>Define Community.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108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5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084E95-F21A-4C38-B50C-D0F9589DA1C6}"/>
              </a:ext>
            </a:extLst>
          </p:cNvPr>
          <p:cNvSpPr txBox="1"/>
          <p:nvPr/>
        </p:nvSpPr>
        <p:spPr>
          <a:xfrm>
            <a:off x="1283898" y="1165494"/>
            <a:ext cx="6281928" cy="41354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80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800" dirty="0">
                <a:latin typeface="STFangsong"/>
                <a:ea typeface="STFangsong"/>
                <a:cs typeface="+mj-cs"/>
              </a:rPr>
              <a:t>List at least 5 communities that you belong to.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rgbClr val="3BA6B1"/>
          </a:solidFill>
          <a:ln w="57150">
            <a:solidFill>
              <a:srgbClr val="3BA6B1"/>
            </a:solidFill>
            <a:extLst>
              <a:ext uri="{C807C97D-BFC1-408E-A445-0C87EB9F89A2}">
                <ask:lineSketchStyleProps xmlns:ask="http://schemas.microsoft.com/office/drawing/2018/sketchyshapes" xmlns="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27432"/>
          </a:xfrm>
          <a:custGeom>
            <a:avLst/>
            <a:gdLst>
              <a:gd name="connsiteX0" fmla="*/ 0 w 6281928"/>
              <a:gd name="connsiteY0" fmla="*/ 0 h 27432"/>
              <a:gd name="connsiteX1" fmla="*/ 572353 w 6281928"/>
              <a:gd name="connsiteY1" fmla="*/ 0 h 27432"/>
              <a:gd name="connsiteX2" fmla="*/ 1207526 w 6281928"/>
              <a:gd name="connsiteY2" fmla="*/ 0 h 27432"/>
              <a:gd name="connsiteX3" fmla="*/ 1779880 w 6281928"/>
              <a:gd name="connsiteY3" fmla="*/ 0 h 27432"/>
              <a:gd name="connsiteX4" fmla="*/ 2540691 w 6281928"/>
              <a:gd name="connsiteY4" fmla="*/ 0 h 27432"/>
              <a:gd name="connsiteX5" fmla="*/ 3238683 w 6281928"/>
              <a:gd name="connsiteY5" fmla="*/ 0 h 27432"/>
              <a:gd name="connsiteX6" fmla="*/ 3936675 w 6281928"/>
              <a:gd name="connsiteY6" fmla="*/ 0 h 27432"/>
              <a:gd name="connsiteX7" fmla="*/ 4760305 w 6281928"/>
              <a:gd name="connsiteY7" fmla="*/ 0 h 27432"/>
              <a:gd name="connsiteX8" fmla="*/ 5521117 w 6281928"/>
              <a:gd name="connsiteY8" fmla="*/ 0 h 27432"/>
              <a:gd name="connsiteX9" fmla="*/ 6281928 w 6281928"/>
              <a:gd name="connsiteY9" fmla="*/ 0 h 27432"/>
              <a:gd name="connsiteX10" fmla="*/ 6281928 w 6281928"/>
              <a:gd name="connsiteY10" fmla="*/ 27432 h 27432"/>
              <a:gd name="connsiteX11" fmla="*/ 5772394 w 6281928"/>
              <a:gd name="connsiteY11" fmla="*/ 27432 h 27432"/>
              <a:gd name="connsiteX12" fmla="*/ 5200040 w 6281928"/>
              <a:gd name="connsiteY12" fmla="*/ 27432 h 27432"/>
              <a:gd name="connsiteX13" fmla="*/ 4439229 w 6281928"/>
              <a:gd name="connsiteY13" fmla="*/ 27432 h 27432"/>
              <a:gd name="connsiteX14" fmla="*/ 3615599 w 6281928"/>
              <a:gd name="connsiteY14" fmla="*/ 27432 h 27432"/>
              <a:gd name="connsiteX15" fmla="*/ 2980426 w 6281928"/>
              <a:gd name="connsiteY15" fmla="*/ 27432 h 27432"/>
              <a:gd name="connsiteX16" fmla="*/ 2156795 w 6281928"/>
              <a:gd name="connsiteY16" fmla="*/ 27432 h 27432"/>
              <a:gd name="connsiteX17" fmla="*/ 1584442 w 6281928"/>
              <a:gd name="connsiteY17" fmla="*/ 27432 h 27432"/>
              <a:gd name="connsiteX18" fmla="*/ 1074908 w 6281928"/>
              <a:gd name="connsiteY18" fmla="*/ 27432 h 27432"/>
              <a:gd name="connsiteX19" fmla="*/ 0 w 6281928"/>
              <a:gd name="connsiteY19" fmla="*/ 27432 h 27432"/>
              <a:gd name="connsiteX20" fmla="*/ 0 w 6281928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27432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764" y="13055"/>
                  <a:pt x="6281755" y="18641"/>
                  <a:pt x="6281928" y="27432"/>
                </a:cubicBezTo>
                <a:cubicBezTo>
                  <a:pt x="6078981" y="17572"/>
                  <a:pt x="5961061" y="11434"/>
                  <a:pt x="5772394" y="27432"/>
                </a:cubicBezTo>
                <a:cubicBezTo>
                  <a:pt x="5583727" y="43430"/>
                  <a:pt x="5329968" y="33352"/>
                  <a:pt x="5200040" y="27432"/>
                </a:cubicBezTo>
                <a:cubicBezTo>
                  <a:pt x="5070112" y="21512"/>
                  <a:pt x="4793288" y="30214"/>
                  <a:pt x="4439229" y="27432"/>
                </a:cubicBezTo>
                <a:cubicBezTo>
                  <a:pt x="4085170" y="24650"/>
                  <a:pt x="3813765" y="-7322"/>
                  <a:pt x="3615599" y="27432"/>
                </a:cubicBezTo>
                <a:cubicBezTo>
                  <a:pt x="3417433" y="62186"/>
                  <a:pt x="3133643" y="29871"/>
                  <a:pt x="2980426" y="27432"/>
                </a:cubicBezTo>
                <a:cubicBezTo>
                  <a:pt x="2827209" y="24993"/>
                  <a:pt x="2380685" y="60994"/>
                  <a:pt x="2156795" y="27432"/>
                </a:cubicBezTo>
                <a:cubicBezTo>
                  <a:pt x="1932905" y="-6130"/>
                  <a:pt x="1716744" y="7746"/>
                  <a:pt x="1584442" y="27432"/>
                </a:cubicBezTo>
                <a:cubicBezTo>
                  <a:pt x="1452140" y="47118"/>
                  <a:pt x="1280887" y="21894"/>
                  <a:pt x="1074908" y="27432"/>
                </a:cubicBezTo>
                <a:cubicBezTo>
                  <a:pt x="868929" y="32970"/>
                  <a:pt x="318124" y="-8734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6281928" h="27432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725" y="11634"/>
                  <a:pt x="6283131" y="16994"/>
                  <a:pt x="6281928" y="27432"/>
                </a:cubicBezTo>
                <a:cubicBezTo>
                  <a:pt x="6036108" y="24483"/>
                  <a:pt x="5743611" y="19559"/>
                  <a:pt x="5583936" y="27432"/>
                </a:cubicBezTo>
                <a:cubicBezTo>
                  <a:pt x="5424261" y="35305"/>
                  <a:pt x="5250533" y="8965"/>
                  <a:pt x="4948763" y="27432"/>
                </a:cubicBezTo>
                <a:cubicBezTo>
                  <a:pt x="4646993" y="45899"/>
                  <a:pt x="4354673" y="16709"/>
                  <a:pt x="4125133" y="27432"/>
                </a:cubicBezTo>
                <a:cubicBezTo>
                  <a:pt x="3895593" y="38156"/>
                  <a:pt x="3570246" y="38353"/>
                  <a:pt x="3301502" y="27432"/>
                </a:cubicBezTo>
                <a:cubicBezTo>
                  <a:pt x="3032758" y="16511"/>
                  <a:pt x="2955340" y="21049"/>
                  <a:pt x="2729149" y="27432"/>
                </a:cubicBezTo>
                <a:cubicBezTo>
                  <a:pt x="2502958" y="33815"/>
                  <a:pt x="2269423" y="12286"/>
                  <a:pt x="2031157" y="27432"/>
                </a:cubicBezTo>
                <a:cubicBezTo>
                  <a:pt x="1792891" y="42578"/>
                  <a:pt x="1484731" y="31266"/>
                  <a:pt x="1207526" y="27432"/>
                </a:cubicBezTo>
                <a:cubicBezTo>
                  <a:pt x="930321" y="23598"/>
                  <a:pt x="560231" y="-24258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rgbClr val="3BA6B1"/>
          </a:solidFill>
          <a:ln w="41275" cap="rnd">
            <a:solidFill>
              <a:srgbClr val="3BA6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12CB5-7A61-44DB-B561-EDA631C34D45}"/>
              </a:ext>
            </a:extLst>
          </p:cNvPr>
          <p:cNvSpPr txBox="1"/>
          <p:nvPr/>
        </p:nvSpPr>
        <p:spPr>
          <a:xfrm>
            <a:off x="7700513" y="1158816"/>
            <a:ext cx="3864634" cy="16773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TFangsong"/>
                <a:ea typeface="+mn-lt"/>
                <a:cs typeface="+mn-lt"/>
              </a:rPr>
              <a:t>A list requires a title and bullets.</a:t>
            </a:r>
            <a:endParaRPr lang="en-US" sz="3200">
              <a:solidFill>
                <a:schemeClr val="bg2">
                  <a:lumMod val="10000"/>
                </a:schemeClr>
              </a:solidFill>
              <a:latin typeface="STFangsong"/>
              <a:ea typeface="+mn-lt"/>
              <a:cs typeface="+mn-lt"/>
            </a:endParaRPr>
          </a:p>
          <a:p>
            <a:pPr algn="l">
              <a:spcAft>
                <a:spcPts val="600"/>
              </a:spcAft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49E40-6265-4B27-A820-205EF748BB5B}"/>
              </a:ext>
            </a:extLst>
          </p:cNvPr>
          <p:cNvSpPr txBox="1"/>
          <p:nvPr/>
        </p:nvSpPr>
        <p:spPr>
          <a:xfrm>
            <a:off x="8145312" y="2753803"/>
            <a:ext cx="2858219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 dirty="0">
                <a:latin typeface="STFangsong"/>
                <a:ea typeface="STFangsong"/>
              </a:rPr>
              <a:t>Communities I Belong to</a:t>
            </a:r>
            <a:endParaRPr lang="en-US" sz="2800" dirty="0">
              <a:latin typeface="STFangsong"/>
              <a:ea typeface="STFangsong"/>
            </a:endParaRPr>
          </a:p>
          <a:p>
            <a:pPr marL="285750" indent="-285750">
              <a:buFont typeface="Wingdings"/>
              <a:buChar char="v"/>
            </a:pPr>
            <a:r>
              <a:rPr lang="en-US" sz="2800" dirty="0">
                <a:latin typeface="STFangsong"/>
                <a:ea typeface="STFangsong"/>
              </a:rPr>
              <a:t>School</a:t>
            </a:r>
          </a:p>
          <a:p>
            <a:pPr marL="285750" indent="-285750">
              <a:buFont typeface="Wingdings"/>
              <a:buChar char="v"/>
            </a:pPr>
            <a:endParaRPr lang="en-US" sz="2800" dirty="0">
              <a:latin typeface="STFangsong"/>
              <a:ea typeface="STFangsong"/>
            </a:endParaRPr>
          </a:p>
        </p:txBody>
      </p:sp>
    </p:spTree>
    <p:extLst>
      <p:ext uri="{BB962C8B-B14F-4D97-AF65-F5344CB8AC3E}">
        <p14:creationId xmlns:p14="http://schemas.microsoft.com/office/powerpoint/2010/main" val="338388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501186-92D4-4321-8AF0-3BC9AFD5830F}"/>
              </a:ext>
            </a:extLst>
          </p:cNvPr>
          <p:cNvSpPr txBox="1"/>
          <p:nvPr/>
        </p:nvSpPr>
        <p:spPr>
          <a:xfrm>
            <a:off x="640080" y="320040"/>
            <a:ext cx="6692827" cy="389266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9600" dirty="0">
                <a:latin typeface="STFangsong"/>
                <a:ea typeface="STFangsong"/>
                <a:cs typeface="+mj-cs"/>
              </a:rPr>
              <a:t>Define moral values.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BA6B1"/>
          </a:solidFill>
          <a:ln w="38100" cap="rnd">
            <a:solidFill>
              <a:srgbClr val="3BA6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Scales of Justice">
            <a:extLst>
              <a:ext uri="{FF2B5EF4-FFF2-40B4-BE49-F238E27FC236}">
                <a16:creationId xmlns:a16="http://schemas.microsoft.com/office/drawing/2014/main" id="{D267D0DF-EB8A-4119-A6B1-3BB36D0E4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81544" y="1371600"/>
            <a:ext cx="4087368" cy="40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3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23F78B-3B59-468C-BC20-78818CD98B61}"/>
              </a:ext>
            </a:extLst>
          </p:cNvPr>
          <p:cNvSpPr txBox="1"/>
          <p:nvPr/>
        </p:nvSpPr>
        <p:spPr>
          <a:xfrm>
            <a:off x="7085532" y="640080"/>
            <a:ext cx="4196932" cy="356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STFangsong"/>
                <a:ea typeface="STFangsong"/>
                <a:cs typeface="+mj-cs"/>
              </a:rPr>
              <a:t>Make a list of at least 10 moral values that you believe are important to have.</a:t>
            </a:r>
          </a:p>
        </p:txBody>
      </p:sp>
      <p:pic>
        <p:nvPicPr>
          <p:cNvPr id="3" name="Picture 3" descr="Ethics,morality,credibility,humanity,justice - free photo ...">
            <a:extLst>
              <a:ext uri="{FF2B5EF4-FFF2-40B4-BE49-F238E27FC236}">
                <a16:creationId xmlns:a16="http://schemas.microsoft.com/office/drawing/2014/main" id="{1D99E7AB-B38E-4183-B3BA-075ED89E7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30" r="29463" b="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4326382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BA6B1"/>
          </a:solidFill>
          <a:ln w="38100" cap="rnd">
            <a:solidFill>
              <a:srgbClr val="3BA6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3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5E0D0E5A-6E97-46A9-AF74-EAEA1E044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9417" y="6756322"/>
            <a:ext cx="5657849" cy="101678"/>
          </a:xfrm>
          <a:custGeom>
            <a:avLst/>
            <a:gdLst>
              <a:gd name="connsiteX0" fmla="*/ 0 w 2374107"/>
              <a:gd name="connsiteY0" fmla="*/ 0 h 45719"/>
              <a:gd name="connsiteX1" fmla="*/ 2374107 w 2374107"/>
              <a:gd name="connsiteY1" fmla="*/ 0 h 45719"/>
              <a:gd name="connsiteX2" fmla="*/ 2374107 w 2374107"/>
              <a:gd name="connsiteY2" fmla="*/ 45719 h 45719"/>
              <a:gd name="connsiteX3" fmla="*/ 0 w 2374107"/>
              <a:gd name="connsiteY3" fmla="*/ 45719 h 45719"/>
              <a:gd name="connsiteX4" fmla="*/ 0 w 2374107"/>
              <a:gd name="connsiteY4" fmla="*/ 0 h 45719"/>
              <a:gd name="connsiteX0" fmla="*/ 0 w 2430067"/>
              <a:gd name="connsiteY0" fmla="*/ 0 h 64769"/>
              <a:gd name="connsiteX1" fmla="*/ 2430067 w 2430067"/>
              <a:gd name="connsiteY1" fmla="*/ 19050 h 64769"/>
              <a:gd name="connsiteX2" fmla="*/ 2430067 w 2430067"/>
              <a:gd name="connsiteY2" fmla="*/ 64769 h 64769"/>
              <a:gd name="connsiteX3" fmla="*/ 55960 w 2430067"/>
              <a:gd name="connsiteY3" fmla="*/ 64769 h 64769"/>
              <a:gd name="connsiteX4" fmla="*/ 0 w 2430067"/>
              <a:gd name="connsiteY4" fmla="*/ 0 h 64769"/>
              <a:gd name="connsiteX0" fmla="*/ 0 w 2431088"/>
              <a:gd name="connsiteY0" fmla="*/ 0 h 94534"/>
              <a:gd name="connsiteX1" fmla="*/ 2431088 w 2431088"/>
              <a:gd name="connsiteY1" fmla="*/ 48815 h 94534"/>
              <a:gd name="connsiteX2" fmla="*/ 2431088 w 2431088"/>
              <a:gd name="connsiteY2" fmla="*/ 94534 h 94534"/>
              <a:gd name="connsiteX3" fmla="*/ 56981 w 2431088"/>
              <a:gd name="connsiteY3" fmla="*/ 94534 h 94534"/>
              <a:gd name="connsiteX4" fmla="*/ 0 w 2431088"/>
              <a:gd name="connsiteY4" fmla="*/ 0 h 94534"/>
              <a:gd name="connsiteX0" fmla="*/ 0 w 2425473"/>
              <a:gd name="connsiteY0" fmla="*/ 0 h 101678"/>
              <a:gd name="connsiteX1" fmla="*/ 2425473 w 2425473"/>
              <a:gd name="connsiteY1" fmla="*/ 55959 h 101678"/>
              <a:gd name="connsiteX2" fmla="*/ 2425473 w 2425473"/>
              <a:gd name="connsiteY2" fmla="*/ 101678 h 101678"/>
              <a:gd name="connsiteX3" fmla="*/ 51366 w 2425473"/>
              <a:gd name="connsiteY3" fmla="*/ 101678 h 101678"/>
              <a:gd name="connsiteX4" fmla="*/ 0 w 2425473"/>
              <a:gd name="connsiteY4" fmla="*/ 0 h 1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473" h="101678">
                <a:moveTo>
                  <a:pt x="0" y="0"/>
                </a:moveTo>
                <a:lnTo>
                  <a:pt x="2425473" y="55959"/>
                </a:lnTo>
                <a:lnTo>
                  <a:pt x="2425473" y="101678"/>
                </a:lnTo>
                <a:lnTo>
                  <a:pt x="51366" y="1016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52">
            <a:extLst>
              <a:ext uri="{FF2B5EF4-FFF2-40B4-BE49-F238E27FC236}">
                <a16:creationId xmlns:a16="http://schemas.microsoft.com/office/drawing/2014/main" id="{E197A7FD-CD8D-4609-AE35-64C89063E3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8697" y="6809135"/>
            <a:ext cx="160496" cy="48864"/>
          </a:xfrm>
          <a:custGeom>
            <a:avLst/>
            <a:gdLst>
              <a:gd name="connsiteX0" fmla="*/ 0 w 91440"/>
              <a:gd name="connsiteY0" fmla="*/ 0 h 27432"/>
              <a:gd name="connsiteX1" fmla="*/ 91440 w 91440"/>
              <a:gd name="connsiteY1" fmla="*/ 0 h 27432"/>
              <a:gd name="connsiteX2" fmla="*/ 91440 w 91440"/>
              <a:gd name="connsiteY2" fmla="*/ 27432 h 27432"/>
              <a:gd name="connsiteX3" fmla="*/ 0 w 91440"/>
              <a:gd name="connsiteY3" fmla="*/ 27432 h 27432"/>
              <a:gd name="connsiteX4" fmla="*/ 0 w 91440"/>
              <a:gd name="connsiteY4" fmla="*/ 0 h 27432"/>
              <a:gd name="connsiteX0" fmla="*/ 0 w 128350"/>
              <a:gd name="connsiteY0" fmla="*/ 0 h 36957"/>
              <a:gd name="connsiteX1" fmla="*/ 128350 w 128350"/>
              <a:gd name="connsiteY1" fmla="*/ 9525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28350"/>
              <a:gd name="connsiteY0" fmla="*/ 0 h 36957"/>
              <a:gd name="connsiteX1" fmla="*/ 83106 w 128350"/>
              <a:gd name="connsiteY1" fmla="*/ 11906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62878"/>
              <a:gd name="connsiteY0" fmla="*/ 0 h 44101"/>
              <a:gd name="connsiteX1" fmla="*/ 117634 w 162878"/>
              <a:gd name="connsiteY1" fmla="*/ 19050 h 44101"/>
              <a:gd name="connsiteX2" fmla="*/ 162878 w 162878"/>
              <a:gd name="connsiteY2" fmla="*/ 44101 h 44101"/>
              <a:gd name="connsiteX3" fmla="*/ 71438 w 162878"/>
              <a:gd name="connsiteY3" fmla="*/ 44101 h 44101"/>
              <a:gd name="connsiteX4" fmla="*/ 0 w 162878"/>
              <a:gd name="connsiteY4" fmla="*/ 0 h 44101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9056 w 160496"/>
              <a:gd name="connsiteY3" fmla="*/ 48864 h 48864"/>
              <a:gd name="connsiteX4" fmla="*/ 0 w 160496"/>
              <a:gd name="connsiteY4" fmla="*/ 0 h 48864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1912 w 160496"/>
              <a:gd name="connsiteY3" fmla="*/ 48864 h 48864"/>
              <a:gd name="connsiteX4" fmla="*/ 0 w 160496"/>
              <a:gd name="connsiteY4" fmla="*/ 0 h 4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96" h="48864">
                <a:moveTo>
                  <a:pt x="0" y="0"/>
                </a:moveTo>
                <a:lnTo>
                  <a:pt x="115252" y="23813"/>
                </a:lnTo>
                <a:lnTo>
                  <a:pt x="160496" y="48864"/>
                </a:lnTo>
                <a:lnTo>
                  <a:pt x="61912" y="488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rgbClr val="3BA6B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C38B5E-D2FC-4B1D-9FE7-E7553AD848FB}"/>
              </a:ext>
            </a:extLst>
          </p:cNvPr>
          <p:cNvSpPr txBox="1"/>
          <p:nvPr/>
        </p:nvSpPr>
        <p:spPr>
          <a:xfrm>
            <a:off x="2558716" y="955309"/>
            <a:ext cx="7074568" cy="289897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800" dirty="0">
                <a:solidFill>
                  <a:srgbClr val="FFFFFF"/>
                </a:solidFill>
                <a:latin typeface="STFangsong"/>
                <a:ea typeface="STFangsong"/>
                <a:cs typeface="+mj-cs"/>
              </a:rPr>
              <a:t>Pick a value from your list and find a quote that says something about it.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C0B64B74-19BE-47D9-8BB8-7081BF0E0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CE6F3-868B-4866-BE99-1BB9D643C740}"/>
              </a:ext>
            </a:extLst>
          </p:cNvPr>
          <p:cNvSpPr txBox="1"/>
          <p:nvPr/>
        </p:nvSpPr>
        <p:spPr>
          <a:xfrm>
            <a:off x="3847381" y="4738777"/>
            <a:ext cx="5791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TFangsong"/>
                <a:ea typeface="STFangsong"/>
              </a:rPr>
              <a:t>Don't forget to site your quote ~ who is originally credited for saying it.</a:t>
            </a:r>
          </a:p>
        </p:txBody>
      </p:sp>
    </p:spTree>
    <p:extLst>
      <p:ext uri="{BB962C8B-B14F-4D97-AF65-F5344CB8AC3E}">
        <p14:creationId xmlns:p14="http://schemas.microsoft.com/office/powerpoint/2010/main" val="178627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4A9E6F-F7B8-4C28-B34A-B0A44A24271F}"/>
              </a:ext>
            </a:extLst>
          </p:cNvPr>
          <p:cNvSpPr txBox="1"/>
          <p:nvPr/>
        </p:nvSpPr>
        <p:spPr>
          <a:xfrm>
            <a:off x="7085532" y="640080"/>
            <a:ext cx="4196932" cy="356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latin typeface="STFangsong"/>
                <a:ea typeface="STFangsong"/>
                <a:cs typeface="+mj-cs"/>
              </a:rPr>
              <a:t>Define "clique"</a:t>
            </a:r>
          </a:p>
        </p:txBody>
      </p:sp>
      <p:pic>
        <p:nvPicPr>
          <p:cNvPr id="3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B683C6D6-7DA9-4468-9009-F53D517EDA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8179" r="1" b="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4326382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BA6B1"/>
          </a:solidFill>
          <a:ln w="38100" cap="rnd">
            <a:solidFill>
              <a:srgbClr val="3BA6B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F666FD-1D7A-42CF-89CB-29CDFF0E1405}"/>
              </a:ext>
            </a:extLst>
          </p:cNvPr>
          <p:cNvSpPr txBox="1"/>
          <p:nvPr/>
        </p:nvSpPr>
        <p:spPr>
          <a:xfrm>
            <a:off x="10660812" y="6657945"/>
            <a:ext cx="153118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48243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35221E"/>
      </a:dk2>
      <a:lt2>
        <a:srgbClr val="E8E3E2"/>
      </a:lt2>
      <a:accent1>
        <a:srgbClr val="3BA6B1"/>
      </a:accent1>
      <a:accent2>
        <a:srgbClr val="46B28F"/>
      </a:accent2>
      <a:accent3>
        <a:srgbClr val="4D87C3"/>
      </a:accent3>
      <a:accent4>
        <a:srgbClr val="B13B58"/>
      </a:accent4>
      <a:accent5>
        <a:srgbClr val="C3614D"/>
      </a:accent5>
      <a:accent6>
        <a:srgbClr val="B1813B"/>
      </a:accent6>
      <a:hlink>
        <a:srgbClr val="BF4B3F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295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STFangsong</vt:lpstr>
      <vt:lpstr>The Hand Bold</vt:lpstr>
      <vt:lpstr>The Serif Hand Black</vt:lpstr>
      <vt:lpstr>Wingdings</vt:lpstr>
      <vt:lpstr>SketchyVTI</vt:lpstr>
      <vt:lpstr>Community-Centered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Murphy, Denise (ASD-N)</dc:creator>
  <cp:lastModifiedBy>Murphy, Denise (ASD-N)</cp:lastModifiedBy>
  <cp:revision>441</cp:revision>
  <dcterms:created xsi:type="dcterms:W3CDTF">2020-11-19T16:46:07Z</dcterms:created>
  <dcterms:modified xsi:type="dcterms:W3CDTF">2020-12-17T18:35:22Z</dcterms:modified>
</cp:coreProperties>
</file>